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3" r:id="rId4"/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itbucket.org/te-curriculum/te-curriculum-v1/src/master/module-4/01_Intro_HTML_CSS/student-exercise/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bc55ca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bc55ca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42435f4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42435f4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361a2b2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361a2b2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ebc55ca63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ebc55ca63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ebc55ca63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ebc55ca63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806f7ef2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b806f7ef2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ebc55ca63_0_1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ebc55ca63_0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42435f4c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42435f4c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32e77cec6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32e77cec6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ebc55ca63_0_1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ebc55ca63_0_1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ebc55ca63_0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ebc55ca63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ebc55ca6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ebc55ca6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ebc55ca63_0_1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ebc55ca63_0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6e16f29bd_0_27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6e16f29b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eef75bf17fc11f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eef75bf17fc11f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ebc55ca63_0_1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ebc55ca63_0_1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806f7ef2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806f7ef2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806f7ef2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806f7ef2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806f7ef2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806f7ef2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</a:rPr>
              <a:t>Form elements are HTML tags that allow users to input data to be sent in the request to the server.</a:t>
            </a:r>
            <a:endParaRPr sz="4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806f7ef2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806f7ef2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</a:rPr>
              <a:t>Form elements are HTML tags that allow users to input data to be sent in the request to the server.</a:t>
            </a:r>
            <a:endParaRPr sz="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b806f7ef2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b806f7ef2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eef75bf17fc11f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eef75bf17fc11f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ebc55ca6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ebc55ca6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ebc55ca63_0_1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debc55ca63_0_1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ebc55ca63_0_1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ebc55ca63_0_1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https://bitbucket.org/te-curriculum/te-curriculum-v1/src/master/module-4/01_Intro_HTML_CSS/student-exercise/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ebc55ca63_0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ebc55ca63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ebc55ca63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ebc55ca63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ebc55ca63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ebc55ca63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ebc55ca63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ebc55ca63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ebc55ca63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ebc55ca63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Review the hierarchical nature of an HTML Document, including parents, descendants, and siblings.</a:t>
            </a:r>
            <a:endParaRPr b="1" sz="1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ebc55ca63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ebc55ca63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Review the hierarchical nature of an HTML Document, including parents, descendants, and siblings.</a:t>
            </a:r>
            <a:endParaRPr b="1" sz="13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ebc55ca63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ebc55ca63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51449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51449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7"/>
          <p:cNvSpPr txBox="1"/>
          <p:nvPr/>
        </p:nvSpPr>
        <p:spPr>
          <a:xfrm>
            <a:off x="75905" y="4695619"/>
            <a:ext cx="247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/>
        </p:nvSpPr>
        <p:spPr>
          <a:xfrm flipH="1" rot="10800000">
            <a:off x="0" y="922200"/>
            <a:ext cx="9144000" cy="422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8"/>
          <p:cNvSpPr/>
          <p:nvPr/>
        </p:nvSpPr>
        <p:spPr>
          <a:xfrm>
            <a:off x="0" y="8859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8"/>
          <p:cNvSpPr txBox="1"/>
          <p:nvPr>
            <p:ph type="title"/>
          </p:nvPr>
        </p:nvSpPr>
        <p:spPr>
          <a:xfrm>
            <a:off x="471900" y="0"/>
            <a:ext cx="8222100" cy="8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idx="1" type="body"/>
          </p:nvPr>
        </p:nvSpPr>
        <p:spPr>
          <a:xfrm>
            <a:off x="471900" y="1108838"/>
            <a:ext cx="8222100" cy="3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300"/>
              </a:spcBef>
              <a:spcAft>
                <a:spcPts val="3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2" type="sldNum"/>
          </p:nvPr>
        </p:nvSpPr>
        <p:spPr>
          <a:xfrm>
            <a:off x="851449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8"/>
          <p:cNvSpPr txBox="1"/>
          <p:nvPr/>
        </p:nvSpPr>
        <p:spPr>
          <a:xfrm>
            <a:off x="75905" y="4695619"/>
            <a:ext cx="247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00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/>
          <p:nvPr/>
        </p:nvSpPr>
        <p:spPr>
          <a:xfrm flipH="1" rot="10800000">
            <a:off x="0" y="922200"/>
            <a:ext cx="9144000" cy="422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9"/>
          <p:cNvSpPr txBox="1"/>
          <p:nvPr>
            <p:ph idx="1" type="body"/>
          </p:nvPr>
        </p:nvSpPr>
        <p:spPr>
          <a:xfrm>
            <a:off x="471900" y="1082147"/>
            <a:ext cx="3999900" cy="3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3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3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3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3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3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3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3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300"/>
              </a:spcBef>
              <a:spcAft>
                <a:spcPts val="3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" name="Google Shape;117;p29"/>
          <p:cNvSpPr txBox="1"/>
          <p:nvPr>
            <p:ph idx="2" type="body"/>
          </p:nvPr>
        </p:nvSpPr>
        <p:spPr>
          <a:xfrm>
            <a:off x="4694250" y="1082147"/>
            <a:ext cx="3999900" cy="3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3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3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3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3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3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3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3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300"/>
              </a:spcBef>
              <a:spcAft>
                <a:spcPts val="3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" name="Google Shape;118;p29"/>
          <p:cNvSpPr txBox="1"/>
          <p:nvPr>
            <p:ph idx="12" type="sldNum"/>
          </p:nvPr>
        </p:nvSpPr>
        <p:spPr>
          <a:xfrm>
            <a:off x="851449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9"/>
          <p:cNvSpPr/>
          <p:nvPr/>
        </p:nvSpPr>
        <p:spPr>
          <a:xfrm>
            <a:off x="0" y="8859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9"/>
          <p:cNvSpPr txBox="1"/>
          <p:nvPr>
            <p:ph type="title"/>
          </p:nvPr>
        </p:nvSpPr>
        <p:spPr>
          <a:xfrm>
            <a:off x="471900" y="0"/>
            <a:ext cx="8222100" cy="8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1" name="Google Shape;121;p29"/>
          <p:cNvSpPr txBox="1"/>
          <p:nvPr/>
        </p:nvSpPr>
        <p:spPr>
          <a:xfrm>
            <a:off x="75905" y="4695619"/>
            <a:ext cx="247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00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51449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30"/>
          <p:cNvSpPr/>
          <p:nvPr/>
        </p:nvSpPr>
        <p:spPr>
          <a:xfrm flipH="1" rot="10800000">
            <a:off x="0" y="922200"/>
            <a:ext cx="9144000" cy="422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0"/>
          <p:cNvSpPr/>
          <p:nvPr/>
        </p:nvSpPr>
        <p:spPr>
          <a:xfrm>
            <a:off x="0" y="8859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0"/>
          <p:cNvSpPr txBox="1"/>
          <p:nvPr>
            <p:ph type="title"/>
          </p:nvPr>
        </p:nvSpPr>
        <p:spPr>
          <a:xfrm>
            <a:off x="471900" y="0"/>
            <a:ext cx="8222100" cy="8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7" name="Google Shape;127;p30"/>
          <p:cNvSpPr txBox="1"/>
          <p:nvPr/>
        </p:nvSpPr>
        <p:spPr>
          <a:xfrm>
            <a:off x="75905" y="4695619"/>
            <a:ext cx="247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00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1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3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3pPr>
            <a:lvl4pPr indent="-342900" lvl="3" marL="18288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4pPr>
            <a:lvl5pPr indent="-342900" lvl="4" marL="22860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5pPr>
            <a:lvl6pPr indent="-342900" lvl="5" marL="27432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8pPr>
            <a:lvl9pPr indent="-342900" lvl="8" marL="4114800" rtl="0"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31"/>
          <p:cNvSpPr txBox="1"/>
          <p:nvPr>
            <p:ph idx="12" type="sldNum"/>
          </p:nvPr>
        </p:nvSpPr>
        <p:spPr>
          <a:xfrm>
            <a:off x="851449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31"/>
          <p:cNvSpPr txBox="1"/>
          <p:nvPr/>
        </p:nvSpPr>
        <p:spPr>
          <a:xfrm>
            <a:off x="75905" y="4695619"/>
            <a:ext cx="247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/>
          <p:nvPr/>
        </p:nvSpPr>
        <p:spPr>
          <a:xfrm flipH="1" rot="10800000">
            <a:off x="4552475" y="19"/>
            <a:ext cx="45915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2"/>
          <p:cNvSpPr/>
          <p:nvPr/>
        </p:nvSpPr>
        <p:spPr>
          <a:xfrm rot="-5400000">
            <a:off x="20002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2"/>
          <p:cNvSpPr txBox="1"/>
          <p:nvPr>
            <p:ph type="title"/>
          </p:nvPr>
        </p:nvSpPr>
        <p:spPr>
          <a:xfrm>
            <a:off x="226074" y="357806"/>
            <a:ext cx="4041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32"/>
          <p:cNvSpPr txBox="1"/>
          <p:nvPr>
            <p:ph idx="1" type="body"/>
          </p:nvPr>
        </p:nvSpPr>
        <p:spPr>
          <a:xfrm>
            <a:off x="226075" y="1465800"/>
            <a:ext cx="4041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2900" lvl="1" marL="9144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3pPr>
            <a:lvl4pPr indent="-342900" lvl="3" marL="18288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4pPr>
            <a:lvl5pPr indent="-342900" lvl="4" marL="22860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5pPr>
            <a:lvl6pPr indent="-342900" lvl="5" marL="27432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8pPr>
            <a:lvl9pPr indent="-342900" lvl="8" marL="4114800" rtl="0"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2"/>
          <p:cNvSpPr txBox="1"/>
          <p:nvPr>
            <p:ph idx="12" type="sldNum"/>
          </p:nvPr>
        </p:nvSpPr>
        <p:spPr>
          <a:xfrm>
            <a:off x="851449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3" name="Google Shape;143;p33"/>
          <p:cNvSpPr txBox="1"/>
          <p:nvPr>
            <p:ph idx="12" type="sldNum"/>
          </p:nvPr>
        </p:nvSpPr>
        <p:spPr>
          <a:xfrm>
            <a:off x="851449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33"/>
          <p:cNvSpPr txBox="1"/>
          <p:nvPr/>
        </p:nvSpPr>
        <p:spPr>
          <a:xfrm>
            <a:off x="75905" y="4695619"/>
            <a:ext cx="247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4200"/>
              <a:buNone/>
              <a:defRPr sz="4200">
                <a:solidFill>
                  <a:srgbClr val="26323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9" name="Google Shape;149;p3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0" name="Google Shape;150;p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2900" lvl="1" marL="9144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3pPr>
            <a:lvl4pPr indent="-342900" lvl="3" marL="18288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4pPr>
            <a:lvl5pPr indent="-342900" lvl="4" marL="22860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5pPr>
            <a:lvl6pPr indent="-342900" lvl="5" marL="27432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8pPr>
            <a:lvl9pPr indent="-342900" lvl="8" marL="4114800" rtl="0"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4"/>
          <p:cNvSpPr txBox="1"/>
          <p:nvPr>
            <p:ph idx="12" type="sldNum"/>
          </p:nvPr>
        </p:nvSpPr>
        <p:spPr>
          <a:xfrm>
            <a:off x="851449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56" name="Google Shape;156;p35"/>
          <p:cNvSpPr txBox="1"/>
          <p:nvPr>
            <p:ph idx="12" type="sldNum"/>
          </p:nvPr>
        </p:nvSpPr>
        <p:spPr>
          <a:xfrm>
            <a:off x="851449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2000"/>
              <a:buNone/>
              <a:defRPr sz="12000">
                <a:solidFill>
                  <a:srgbClr val="26323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3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ctr"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ctr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ctr"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ctr"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ctr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ctr"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ctr">
              <a:spcBef>
                <a:spcPts val="300"/>
              </a:spcBef>
              <a:spcAft>
                <a:spcPts val="3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0" name="Google Shape;160;p36"/>
          <p:cNvSpPr txBox="1"/>
          <p:nvPr>
            <p:ph idx="12" type="sldNum"/>
          </p:nvPr>
        </p:nvSpPr>
        <p:spPr>
          <a:xfrm>
            <a:off x="851449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36"/>
          <p:cNvSpPr txBox="1"/>
          <p:nvPr/>
        </p:nvSpPr>
        <p:spPr>
          <a:xfrm>
            <a:off x="75905" y="4695619"/>
            <a:ext cx="247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006A"/>
                </a:solidFill>
                <a:latin typeface="Roboto"/>
                <a:ea typeface="Roboto"/>
                <a:cs typeface="Roboto"/>
                <a:sym typeface="Roboto"/>
              </a:rPr>
              <a:t>https://goo.gl/x8TQoY</a:t>
            </a:r>
            <a:endParaRPr>
              <a:solidFill>
                <a:srgbClr val="3700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idx="12" type="sldNum"/>
          </p:nvPr>
        </p:nvSpPr>
        <p:spPr>
          <a:xfrm>
            <a:off x="851449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6" name="Google Shape;166;p3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dk1"/>
              </a:buClr>
              <a:buSzPts val="1800"/>
              <a:buFont typeface="Arial"/>
              <a:buChar char="•"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accent5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roxima Nova"/>
              <a:buNone/>
              <a:defRPr sz="3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400"/>
              <a:buFont typeface="Source Sans Pro"/>
              <a:buChar char="●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rgbClr val="263238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51449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w3schools.com/html/html5_semantic_elements.asp" TargetMode="External"/><Relationship Id="rId4" Type="http://schemas.openxmlformats.org/officeDocument/2006/relationships/hyperlink" Target="https://developer.mozilla.org/en-US/docs/Glossary/semantics#Semantics_in_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Relationship Id="rId5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v2-3-techelevator-book.netlify.app/content/intro-html-css.html" TargetMode="External"/><Relationship Id="rId4" Type="http://schemas.openxmlformats.org/officeDocument/2006/relationships/hyperlink" Target="https://stuffandnonsense.co.uk/archives/css_specificity_wars.html" TargetMode="External"/><Relationship Id="rId5" Type="http://schemas.openxmlformats.org/officeDocument/2006/relationships/hyperlink" Target="https://htmlcheatsheet.com/" TargetMode="External"/><Relationship Id="rId6" Type="http://schemas.openxmlformats.org/officeDocument/2006/relationships/hyperlink" Target="https://htmlcheatsheet.com/css/" TargetMode="External"/><Relationship Id="rId7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9"/>
          <p:cNvSpPr txBox="1"/>
          <p:nvPr/>
        </p:nvSpPr>
        <p:spPr>
          <a:xfrm>
            <a:off x="447475" y="1270250"/>
            <a:ext cx="26127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9"/>
          <p:cNvSpPr txBox="1"/>
          <p:nvPr/>
        </p:nvSpPr>
        <p:spPr>
          <a:xfrm>
            <a:off x="575075" y="1125350"/>
            <a:ext cx="47604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HTML &amp; CSS</a:t>
            </a:r>
            <a:endParaRPr sz="3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39"/>
          <p:cNvSpPr txBox="1"/>
          <p:nvPr/>
        </p:nvSpPr>
        <p:spPr>
          <a:xfrm>
            <a:off x="575075" y="2018525"/>
            <a:ext cx="399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C# - MODULE 3, DAY 1</a:t>
            </a:r>
            <a:endParaRPr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 txBox="1"/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  <a:solidFill>
            <a:srgbClr val="00B6FF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Tags go next level with attributes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1" name="Google Shape;241;p48"/>
          <p:cNvSpPr txBox="1"/>
          <p:nvPr>
            <p:ph idx="1" type="body"/>
          </p:nvPr>
        </p:nvSpPr>
        <p:spPr>
          <a:xfrm>
            <a:off x="311700" y="1152475"/>
            <a:ext cx="8520600" cy="27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attribute is piece of code that's included between the angle brackets.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&lt;img src=”images/john_matrix.png”&gt;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Attributes are often used to "extend" a tag by changing its behavior or providing metadata.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&lt;a&gt;Visit W3Schools&lt;/a&gt;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&lt;a href="https://www.w3schools.com"&gt;Visit W3Schools&lt;/a&gt;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type="title"/>
          </p:nvPr>
        </p:nvSpPr>
        <p:spPr>
          <a:xfrm>
            <a:off x="0" y="86425"/>
            <a:ext cx="9144000" cy="572700"/>
          </a:xfrm>
          <a:prstGeom prst="rect">
            <a:avLst/>
          </a:prstGeom>
          <a:solidFill>
            <a:srgbClr val="00B6FF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Without Semantic </a:t>
            </a:r>
            <a:r>
              <a:rPr lang="en">
                <a:solidFill>
                  <a:schemeClr val="lt2"/>
                </a:solidFill>
              </a:rPr>
              <a:t>HTML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47" name="Google Shape;247;p49"/>
          <p:cNvPicPr preferRelativeResize="0"/>
          <p:nvPr/>
        </p:nvPicPr>
        <p:blipFill rotWithShape="1">
          <a:blip r:embed="rId3">
            <a:alphaModFix/>
          </a:blip>
          <a:srcRect b="0" l="48060" r="0" t="0"/>
          <a:stretch/>
        </p:blipFill>
        <p:spPr>
          <a:xfrm>
            <a:off x="256025" y="1353800"/>
            <a:ext cx="3369176" cy="30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9"/>
          <p:cNvSpPr txBox="1"/>
          <p:nvPr/>
        </p:nvSpPr>
        <p:spPr>
          <a:xfrm>
            <a:off x="4059275" y="582925"/>
            <a:ext cx="22119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&lt;!DOCTYPE&gt;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&lt;html&gt;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&lt;head&gt;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&lt;stuff&gt;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&lt;/head&gt;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&lt;div&gt;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&lt;stuff&gt;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&lt;/div&gt;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&lt;div&gt;</a:t>
            </a:r>
            <a:endParaRPr sz="1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&lt;stuff&gt;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&lt;/div&gt;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&lt;div&gt;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r>
              <a:rPr lang="en" sz="1200">
                <a:solidFill>
                  <a:schemeClr val="dk1"/>
                </a:solidFill>
              </a:rPr>
              <a:t>&lt;stuff&gt;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&lt;/div&gt;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&lt;div&gt;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	&lt;stuff&gt;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&lt;/div&gt;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&lt;div&gt;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	&lt;stuff&gt;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&lt;/div&gt;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&lt;div&gt;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&lt;stuff&gt;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&lt;/div&gt;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&lt;/html&gt;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"/>
          <p:cNvSpPr txBox="1"/>
          <p:nvPr>
            <p:ph type="title"/>
          </p:nvPr>
        </p:nvSpPr>
        <p:spPr>
          <a:xfrm>
            <a:off x="0" y="86425"/>
            <a:ext cx="9144000" cy="572700"/>
          </a:xfrm>
          <a:prstGeom prst="rect">
            <a:avLst/>
          </a:prstGeom>
          <a:solidFill>
            <a:srgbClr val="00B6FF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Semantic HTML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54" name="Google Shape;254;p50"/>
          <p:cNvSpPr txBox="1"/>
          <p:nvPr>
            <p:ph idx="1" type="body"/>
          </p:nvPr>
        </p:nvSpPr>
        <p:spPr>
          <a:xfrm>
            <a:off x="3812075" y="824075"/>
            <a:ext cx="5139600" cy="1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/>
              <a:t>S</a:t>
            </a:r>
            <a:r>
              <a:rPr b="1" lang="en" sz="1600"/>
              <a:t>emantic elements</a:t>
            </a:r>
            <a:r>
              <a:rPr lang="en" sz="1500"/>
              <a:t> clearly describe its meaning to both the browser and the developer. They define the purpose of the content and how it relates to the structure of the page.  Examples:  &lt;header&gt;, &lt;main&gt;, &lt;section&gt;, &lt;article&gt;</a:t>
            </a:r>
            <a:endParaRPr sz="1500"/>
          </a:p>
        </p:txBody>
      </p:sp>
      <p:pic>
        <p:nvPicPr>
          <p:cNvPr id="255" name="Google Shape;255;p50"/>
          <p:cNvPicPr preferRelativeResize="0"/>
          <p:nvPr/>
        </p:nvPicPr>
        <p:blipFill rotWithShape="1">
          <a:blip r:embed="rId3">
            <a:alphaModFix/>
          </a:blip>
          <a:srcRect b="0" l="0" r="49952" t="0"/>
          <a:stretch/>
        </p:blipFill>
        <p:spPr>
          <a:xfrm>
            <a:off x="4840500" y="2142225"/>
            <a:ext cx="2975025" cy="27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0"/>
          <p:cNvSpPr txBox="1"/>
          <p:nvPr/>
        </p:nvSpPr>
        <p:spPr>
          <a:xfrm>
            <a:off x="484175" y="582350"/>
            <a:ext cx="22119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&lt;!DOCTYPE&gt;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&lt;html&gt;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&lt;head&gt;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&lt;stuff&gt;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&lt;/head&gt;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&lt;header&gt;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&lt;stuff&gt;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&lt;/header&gt;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&lt;nav&gt;</a:t>
            </a:r>
            <a:endParaRPr sz="1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&lt;stuff&gt;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&lt;/nav&gt;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&lt;aside&gt;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r>
              <a:rPr lang="en" sz="1200">
                <a:solidFill>
                  <a:schemeClr val="dk1"/>
                </a:solidFill>
              </a:rPr>
              <a:t>&lt;stuff&gt;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&lt;/aside&gt;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&lt;section&gt;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	&lt;stuff&gt;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&lt;/section&gt;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&lt;section&gt;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	&lt;stuff&gt;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&lt;/section&gt;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&lt;footer&gt;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	&lt;stuff&gt;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&lt;/footer&gt;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&lt;/html&gt;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1"/>
          <p:cNvSpPr txBox="1"/>
          <p:nvPr>
            <p:ph idx="1" type="body"/>
          </p:nvPr>
        </p:nvSpPr>
        <p:spPr>
          <a:xfrm>
            <a:off x="311700" y="1152475"/>
            <a:ext cx="8520600" cy="24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00"/>
              <a:t>Screen Readers, used by the visually impaired, use semantic elements to help users navigate</a:t>
            </a:r>
            <a:endParaRPr sz="1900"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00"/>
              <a:t>Search engines treat content in tags differently depending on the semantics</a:t>
            </a:r>
            <a:endParaRPr sz="1900"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00"/>
              <a:t>Makes code easier to maintain and read</a:t>
            </a:r>
            <a:endParaRPr sz="1900"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00"/>
              <a:t>Suggests to the developer what type of data that element should contain</a:t>
            </a:r>
            <a:endParaRPr sz="1900"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00"/>
              <a:t>HTML should be coded to represent the data, and not based on its default presentation styling. Presentation (meaning how it should look) is the sole responsibility of CSS.</a:t>
            </a:r>
            <a:endParaRPr sz="1900"/>
          </a:p>
        </p:txBody>
      </p:sp>
      <p:sp>
        <p:nvSpPr>
          <p:cNvPr id="262" name="Google Shape;262;p51"/>
          <p:cNvSpPr txBox="1"/>
          <p:nvPr/>
        </p:nvSpPr>
        <p:spPr>
          <a:xfrm>
            <a:off x="784400" y="4202200"/>
            <a:ext cx="2868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Semantic HTML ( W3Schools )</a:t>
            </a:r>
            <a:endParaRPr/>
          </a:p>
        </p:txBody>
      </p:sp>
      <p:sp>
        <p:nvSpPr>
          <p:cNvPr id="263" name="Google Shape;263;p51"/>
          <p:cNvSpPr txBox="1"/>
          <p:nvPr/>
        </p:nvSpPr>
        <p:spPr>
          <a:xfrm>
            <a:off x="5009025" y="4202200"/>
            <a:ext cx="3742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Semantic HTML ( Mozilla Developer Docs )</a:t>
            </a:r>
            <a:endParaRPr/>
          </a:p>
        </p:txBody>
      </p:sp>
      <p:sp>
        <p:nvSpPr>
          <p:cNvPr id="264" name="Google Shape;264;p51"/>
          <p:cNvSpPr txBox="1"/>
          <p:nvPr>
            <p:ph type="title"/>
          </p:nvPr>
        </p:nvSpPr>
        <p:spPr>
          <a:xfrm>
            <a:off x="0" y="86425"/>
            <a:ext cx="9144000" cy="572700"/>
          </a:xfrm>
          <a:prstGeom prst="rect">
            <a:avLst/>
          </a:prstGeom>
          <a:solidFill>
            <a:srgbClr val="00B6FF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Importance of </a:t>
            </a:r>
            <a:r>
              <a:rPr lang="en">
                <a:solidFill>
                  <a:schemeClr val="lt2"/>
                </a:solidFill>
              </a:rPr>
              <a:t>Semantic HTML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2"/>
          <p:cNvSpPr txBox="1"/>
          <p:nvPr>
            <p:ph type="title"/>
          </p:nvPr>
        </p:nvSpPr>
        <p:spPr>
          <a:xfrm>
            <a:off x="0" y="86425"/>
            <a:ext cx="9144000" cy="572700"/>
          </a:xfrm>
          <a:prstGeom prst="rect">
            <a:avLst/>
          </a:prstGeom>
          <a:solidFill>
            <a:srgbClr val="00B6FF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Use heading tags in descending order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70" name="Google Shape;2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1525"/>
            <a:ext cx="4248966" cy="417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766" y="811525"/>
            <a:ext cx="1826970" cy="417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 txBox="1"/>
          <p:nvPr/>
        </p:nvSpPr>
        <p:spPr>
          <a:xfrm>
            <a:off x="1119475" y="15470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sz="4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tagline.png" id="277" name="Google Shape;2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76" y="1374050"/>
            <a:ext cx="3680655" cy="2782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53"/>
          <p:cNvGrpSpPr/>
          <p:nvPr/>
        </p:nvGrpSpPr>
        <p:grpSpPr>
          <a:xfrm>
            <a:off x="5489225" y="1922900"/>
            <a:ext cx="2252100" cy="2052350"/>
            <a:chOff x="5489225" y="1922900"/>
            <a:chExt cx="2252100" cy="2052350"/>
          </a:xfrm>
        </p:grpSpPr>
        <p:pic>
          <p:nvPicPr>
            <p:cNvPr id="280" name="Google Shape;280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5950" y="1922900"/>
              <a:ext cx="958650" cy="958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53"/>
            <p:cNvSpPr txBox="1"/>
            <p:nvPr/>
          </p:nvSpPr>
          <p:spPr>
            <a:xfrm>
              <a:off x="5489225" y="2650450"/>
              <a:ext cx="2252100" cy="13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DON’T FORGET </a:t>
              </a:r>
              <a:r>
                <a:rPr lang="en" sz="18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TO PAUSE/UNPAUSE RECORDING</a:t>
              </a:r>
              <a:endParaRPr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 txBox="1"/>
          <p:nvPr>
            <p:ph idx="1" type="body"/>
          </p:nvPr>
        </p:nvSpPr>
        <p:spPr>
          <a:xfrm>
            <a:off x="311700" y="1152475"/>
            <a:ext cx="3557400" cy="24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11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73"/>
              <a:buAutoNum type="arabicPeriod"/>
            </a:pPr>
            <a:r>
              <a:rPr lang="en" sz="1772"/>
              <a:t>Go to file explorer</a:t>
            </a:r>
            <a:endParaRPr sz="1772"/>
          </a:p>
          <a:p>
            <a:pPr indent="-3411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73"/>
              <a:buAutoNum type="arabicPeriod"/>
            </a:pPr>
            <a:r>
              <a:rPr lang="en" sz="1772"/>
              <a:t>Navigate to the lecture-student</a:t>
            </a:r>
            <a:endParaRPr sz="1772"/>
          </a:p>
          <a:p>
            <a:pPr indent="-3411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73"/>
              <a:buAutoNum type="arabicPeriod"/>
            </a:pPr>
            <a:r>
              <a:rPr lang="en" sz="1772"/>
              <a:t>Right click lecture-student folder</a:t>
            </a:r>
            <a:endParaRPr sz="1772"/>
          </a:p>
          <a:p>
            <a:pPr indent="-3411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73"/>
              <a:buAutoNum type="arabicPeriod"/>
            </a:pPr>
            <a:r>
              <a:rPr lang="en" sz="1772"/>
              <a:t>Select Open with Visual Studio Code</a:t>
            </a:r>
            <a:endParaRPr sz="1772"/>
          </a:p>
        </p:txBody>
      </p:sp>
      <p:sp>
        <p:nvSpPr>
          <p:cNvPr id="287" name="Google Shape;287;p54"/>
          <p:cNvSpPr txBox="1"/>
          <p:nvPr>
            <p:ph type="title"/>
          </p:nvPr>
        </p:nvSpPr>
        <p:spPr>
          <a:xfrm>
            <a:off x="0" y="86425"/>
            <a:ext cx="9144000" cy="572700"/>
          </a:xfrm>
          <a:prstGeom prst="rect">
            <a:avLst/>
          </a:prstGeom>
          <a:solidFill>
            <a:srgbClr val="00B6FF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Let’s head to the code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88" name="Google Shape;2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500" y="2116900"/>
            <a:ext cx="4566484" cy="2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775" y="1141570"/>
            <a:ext cx="5131199" cy="6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5"/>
          <p:cNvSpPr txBox="1"/>
          <p:nvPr/>
        </p:nvSpPr>
        <p:spPr>
          <a:xfrm>
            <a:off x="1119475" y="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Layout</a:t>
            </a:r>
            <a:endParaRPr sz="4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tagline.png" id="295" name="Google Shape;2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600" y="788400"/>
            <a:ext cx="5126374" cy="3844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6"/>
          <p:cNvSpPr txBox="1"/>
          <p:nvPr/>
        </p:nvSpPr>
        <p:spPr>
          <a:xfrm>
            <a:off x="2613150" y="136100"/>
            <a:ext cx="41802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CSS</a:t>
            </a:r>
            <a:endParaRPr sz="4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tagline.png" id="302" name="Google Shape;3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308" name="Google Shape;308;p57"/>
          <p:cNvSpPr txBox="1"/>
          <p:nvPr>
            <p:ph idx="1" type="body"/>
          </p:nvPr>
        </p:nvSpPr>
        <p:spPr>
          <a:xfrm>
            <a:off x="311700" y="1152475"/>
            <a:ext cx="37299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(Cascading Style Sheet)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CSS defines presentation for an HTML document.</a:t>
            </a:r>
            <a:endParaRPr b="1" sz="18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9" name="Google Shape;3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400" y="472300"/>
            <a:ext cx="4821075" cy="361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/>
        </p:nvSpPr>
        <p:spPr>
          <a:xfrm>
            <a:off x="0" y="69800"/>
            <a:ext cx="91440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DON’T FORGET</a:t>
            </a:r>
            <a:endParaRPr sz="4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tagline.png" id="185" name="Google Shape;1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0"/>
          <p:cNvSpPr txBox="1"/>
          <p:nvPr/>
        </p:nvSpPr>
        <p:spPr>
          <a:xfrm>
            <a:off x="0" y="3115250"/>
            <a:ext cx="91440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TO RECORD</a:t>
            </a:r>
            <a:endParaRPr sz="4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7" name="Google Shape;18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0250" y="957050"/>
            <a:ext cx="302895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8"/>
          <p:cNvSpPr txBox="1"/>
          <p:nvPr/>
        </p:nvSpPr>
        <p:spPr>
          <a:xfrm>
            <a:off x="1119475" y="15180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CSS LOCATION</a:t>
            </a:r>
            <a:endParaRPr sz="4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tagline.png" id="315" name="Google Shape;3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8"/>
          <p:cNvSpPr txBox="1"/>
          <p:nvPr/>
        </p:nvSpPr>
        <p:spPr>
          <a:xfrm>
            <a:off x="1165300" y="1185425"/>
            <a:ext cx="69936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inline on any element with a </a:t>
            </a:r>
            <a:r>
              <a:rPr lang="en" sz="1800">
                <a:solidFill>
                  <a:srgbClr val="172B4D"/>
                </a:solidFill>
                <a:highlight>
                  <a:srgbClr val="F4F5F7"/>
                </a:highlight>
                <a:latin typeface="Proxima Nova"/>
                <a:ea typeface="Proxima Nova"/>
                <a:cs typeface="Proxima Nova"/>
                <a:sym typeface="Proxima Nova"/>
              </a:rPr>
              <a:t>style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attribute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within the document under a </a:t>
            </a:r>
            <a:r>
              <a:rPr lang="en" sz="1800">
                <a:solidFill>
                  <a:srgbClr val="172B4D"/>
                </a:solidFill>
                <a:highlight>
                  <a:srgbClr val="F4F5F7"/>
                </a:highlight>
                <a:latin typeface="Proxima Nova"/>
                <a:ea typeface="Proxima Nova"/>
                <a:cs typeface="Proxima Nova"/>
                <a:sym typeface="Proxima Nova"/>
              </a:rPr>
              <a:t>&lt;style&gt;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element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through an external document reference with a </a:t>
            </a:r>
            <a:r>
              <a:rPr lang="en" sz="1800">
                <a:solidFill>
                  <a:srgbClr val="172B4D"/>
                </a:solidFill>
                <a:highlight>
                  <a:srgbClr val="F4F5F7"/>
                </a:highlight>
                <a:latin typeface="Proxima Nova"/>
                <a:ea typeface="Proxima Nova"/>
                <a:cs typeface="Proxima Nova"/>
                <a:sym typeface="Proxima Nova"/>
              </a:rPr>
              <a:t>&lt;link href=&gt;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element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7" name="Google Shape;317;p58"/>
          <p:cNvSpPr txBox="1"/>
          <p:nvPr/>
        </p:nvSpPr>
        <p:spPr>
          <a:xfrm>
            <a:off x="4045325" y="3059200"/>
            <a:ext cx="4885800" cy="16584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Adding a CSS file to an HTML file.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 file named styles.css: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&lt;link rel=”stylesheet” href=”styles.css” /&gt;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9"/>
          <p:cNvSpPr txBox="1"/>
          <p:nvPr>
            <p:ph type="title"/>
          </p:nvPr>
        </p:nvSpPr>
        <p:spPr>
          <a:xfrm>
            <a:off x="471900" y="0"/>
            <a:ext cx="8222100" cy="8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ELEMENT SELECTOR</a:t>
            </a:r>
            <a:endParaRPr b="1"/>
          </a:p>
        </p:txBody>
      </p:sp>
      <p:sp>
        <p:nvSpPr>
          <p:cNvPr id="323" name="Google Shape;323;p59"/>
          <p:cNvSpPr txBox="1"/>
          <p:nvPr>
            <p:ph idx="1" type="body"/>
          </p:nvPr>
        </p:nvSpPr>
        <p:spPr>
          <a:xfrm>
            <a:off x="3752775" y="1108838"/>
            <a:ext cx="4941300" cy="352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p {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color: red;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font-size: 36px;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&lt;p&gt;Hello&lt;/p&gt;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Hello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324" name="Google Shape;324;p59"/>
          <p:cNvSpPr txBox="1"/>
          <p:nvPr>
            <p:ph idx="1" type="body"/>
          </p:nvPr>
        </p:nvSpPr>
        <p:spPr>
          <a:xfrm>
            <a:off x="471900" y="1108838"/>
            <a:ext cx="3280800" cy="3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CSS</a:t>
            </a:r>
            <a:endParaRPr b="1" sz="19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900"/>
              <a:t>HTML</a:t>
            </a:r>
            <a:endParaRPr b="1" sz="19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1900"/>
              <a:t>Output</a:t>
            </a:r>
            <a:endParaRPr b="1" sz="1900"/>
          </a:p>
        </p:txBody>
      </p:sp>
      <p:cxnSp>
        <p:nvCxnSpPr>
          <p:cNvPr id="325" name="Google Shape;325;p59"/>
          <p:cNvCxnSpPr/>
          <p:nvPr/>
        </p:nvCxnSpPr>
        <p:spPr>
          <a:xfrm>
            <a:off x="471800" y="2685863"/>
            <a:ext cx="8222100" cy="0"/>
          </a:xfrm>
          <a:prstGeom prst="straightConnector1">
            <a:avLst/>
          </a:prstGeom>
          <a:noFill/>
          <a:ln cap="flat" cmpd="sng" w="38100">
            <a:solidFill>
              <a:srgbClr val="CFA8E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59"/>
          <p:cNvCxnSpPr/>
          <p:nvPr/>
        </p:nvCxnSpPr>
        <p:spPr>
          <a:xfrm>
            <a:off x="471800" y="3736800"/>
            <a:ext cx="8222100" cy="0"/>
          </a:xfrm>
          <a:prstGeom prst="straightConnector1">
            <a:avLst/>
          </a:prstGeom>
          <a:noFill/>
          <a:ln cap="flat" cmpd="sng" w="38100">
            <a:solidFill>
              <a:srgbClr val="CFA8E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0"/>
          <p:cNvSpPr txBox="1"/>
          <p:nvPr>
            <p:ph idx="1" type="body"/>
          </p:nvPr>
        </p:nvSpPr>
        <p:spPr>
          <a:xfrm>
            <a:off x="311700" y="695275"/>
            <a:ext cx="4260300" cy="14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11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73"/>
              <a:buAutoNum type="arabicPeriod"/>
            </a:pPr>
            <a:r>
              <a:rPr lang="en" sz="1772"/>
              <a:t>In the VS Code file explorer pane, right click in the site folder and select "New File."</a:t>
            </a:r>
            <a:endParaRPr sz="1772"/>
          </a:p>
        </p:txBody>
      </p:sp>
      <p:sp>
        <p:nvSpPr>
          <p:cNvPr id="332" name="Google Shape;332;p60"/>
          <p:cNvSpPr txBox="1"/>
          <p:nvPr>
            <p:ph type="title"/>
          </p:nvPr>
        </p:nvSpPr>
        <p:spPr>
          <a:xfrm>
            <a:off x="0" y="86425"/>
            <a:ext cx="9144000" cy="572700"/>
          </a:xfrm>
          <a:prstGeom prst="rect">
            <a:avLst/>
          </a:prstGeom>
          <a:solidFill>
            <a:srgbClr val="00B6FF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Let’s head back to the code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33" name="Google Shape;333;p60"/>
          <p:cNvPicPr preferRelativeResize="0"/>
          <p:nvPr/>
        </p:nvPicPr>
        <p:blipFill rotWithShape="1">
          <a:blip r:embed="rId3">
            <a:alphaModFix/>
          </a:blip>
          <a:srcRect b="44118" l="0" r="0" t="0"/>
          <a:stretch/>
        </p:blipFill>
        <p:spPr>
          <a:xfrm>
            <a:off x="472800" y="2173600"/>
            <a:ext cx="3351375" cy="224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60"/>
          <p:cNvPicPr preferRelativeResize="0"/>
          <p:nvPr/>
        </p:nvPicPr>
        <p:blipFill rotWithShape="1">
          <a:blip r:embed="rId4">
            <a:alphaModFix/>
          </a:blip>
          <a:srcRect b="24000" l="0" r="19471" t="0"/>
          <a:stretch/>
        </p:blipFill>
        <p:spPr>
          <a:xfrm>
            <a:off x="5466925" y="2198500"/>
            <a:ext cx="2583975" cy="224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60"/>
          <p:cNvSpPr txBox="1"/>
          <p:nvPr/>
        </p:nvSpPr>
        <p:spPr>
          <a:xfrm>
            <a:off x="5325350" y="695275"/>
            <a:ext cx="32994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72">
                <a:solidFill>
                  <a:schemeClr val="dk2"/>
                </a:solidFill>
              </a:rPr>
              <a:t>2.  </a:t>
            </a:r>
            <a:r>
              <a:rPr lang="en" sz="1772">
                <a:solidFill>
                  <a:schemeClr val="dk2"/>
                </a:solidFill>
              </a:rPr>
              <a:t>You'll be prompted to enter a name for the file: Name the new file: styles.css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1"/>
          <p:cNvSpPr txBox="1"/>
          <p:nvPr/>
        </p:nvSpPr>
        <p:spPr>
          <a:xfrm>
            <a:off x="1119475" y="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sz="4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tagline.png" id="341" name="Google Shape;34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688" y="942550"/>
            <a:ext cx="4731927" cy="303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343" name="Google Shape;343;p61"/>
          <p:cNvGrpSpPr/>
          <p:nvPr/>
        </p:nvGrpSpPr>
        <p:grpSpPr>
          <a:xfrm>
            <a:off x="5489225" y="1922900"/>
            <a:ext cx="2252100" cy="2052350"/>
            <a:chOff x="5489225" y="1922900"/>
            <a:chExt cx="2252100" cy="2052350"/>
          </a:xfrm>
        </p:grpSpPr>
        <p:pic>
          <p:nvPicPr>
            <p:cNvPr id="344" name="Google Shape;344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5950" y="1922900"/>
              <a:ext cx="958650" cy="958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61"/>
            <p:cNvSpPr txBox="1"/>
            <p:nvPr/>
          </p:nvSpPr>
          <p:spPr>
            <a:xfrm>
              <a:off x="5489225" y="2650450"/>
              <a:ext cx="2252100" cy="13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DON’T FORGET TO PAUSE/UNPAUSE RECORDING</a:t>
              </a:r>
              <a:endParaRPr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2"/>
          <p:cNvSpPr txBox="1"/>
          <p:nvPr/>
        </p:nvSpPr>
        <p:spPr>
          <a:xfrm>
            <a:off x="1119475" y="166875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FORMS</a:t>
            </a:r>
            <a:endParaRPr sz="4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tagline.png" id="351" name="Google Shape;35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Forms</a:t>
            </a:r>
            <a:endParaRPr/>
          </a:p>
        </p:txBody>
      </p:sp>
      <p:sp>
        <p:nvSpPr>
          <p:cNvPr id="357" name="Google Shape;357;p63"/>
          <p:cNvSpPr txBox="1"/>
          <p:nvPr>
            <p:ph idx="1" type="body"/>
          </p:nvPr>
        </p:nvSpPr>
        <p:spPr>
          <a:xfrm>
            <a:off x="311700" y="1152475"/>
            <a:ext cx="8520600" cy="3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Forms are a way for the client to submit data to the server.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form tag has 2 required attributes: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0000FF"/>
                </a:solidFill>
              </a:rPr>
              <a:t>action</a:t>
            </a:r>
            <a:r>
              <a:rPr lang="en"/>
              <a:t>=”url”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9900FF"/>
                </a:solidFill>
              </a:rPr>
              <a:t>method</a:t>
            </a:r>
            <a:r>
              <a:rPr lang="en"/>
              <a:t>=”http_method”    (Defaults to GET)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&lt;form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action=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”/reservations” </a:t>
            </a:r>
            <a:r>
              <a:rPr b="1" lang="en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method=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”POST”&gt;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If the action points to an endpoint URL on the same server where the HTML originated then it can be relative, otherwise it will be absolute.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&lt;form action=”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/reservations</a:t>
            </a:r>
            <a:r>
              <a:rPr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” method=”POST”&gt;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rgbClr val="000000"/>
                </a:solidFill>
              </a:rPr>
              <a:t>← relative</a:t>
            </a:r>
            <a:b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&lt;form action=”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http://localhost:8080/reservations</a:t>
            </a:r>
            <a:r>
              <a:rPr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” method=”POST”&gt;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00">
                <a:solidFill>
                  <a:srgbClr val="000000"/>
                </a:solidFill>
              </a:rPr>
              <a:t>← absolute</a:t>
            </a:r>
            <a:endParaRPr b="1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4"/>
          <p:cNvSpPr txBox="1"/>
          <p:nvPr/>
        </p:nvSpPr>
        <p:spPr>
          <a:xfrm>
            <a:off x="1119475" y="15180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FORMS</a:t>
            </a:r>
            <a:endParaRPr sz="4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tagline.png" id="363" name="Google Shape;3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64"/>
          <p:cNvPicPr preferRelativeResize="0"/>
          <p:nvPr/>
        </p:nvPicPr>
        <p:blipFill rotWithShape="1">
          <a:blip r:embed="rId4">
            <a:alphaModFix/>
          </a:blip>
          <a:srcRect b="9330" l="1872" r="54983" t="7364"/>
          <a:stretch/>
        </p:blipFill>
        <p:spPr>
          <a:xfrm>
            <a:off x="725250" y="1101002"/>
            <a:ext cx="5754152" cy="1900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5" name="Google Shape;365;p64"/>
          <p:cNvSpPr txBox="1"/>
          <p:nvPr/>
        </p:nvSpPr>
        <p:spPr>
          <a:xfrm>
            <a:off x="0" y="0"/>
            <a:ext cx="99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64"/>
          <p:cNvSpPr txBox="1"/>
          <p:nvPr/>
        </p:nvSpPr>
        <p:spPr>
          <a:xfrm>
            <a:off x="0" y="3285425"/>
            <a:ext cx="3009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E69138"/>
                </a:solidFill>
              </a:rPr>
              <a:t>type </a:t>
            </a:r>
            <a:r>
              <a:rPr lang="en" sz="1500">
                <a:solidFill>
                  <a:schemeClr val="dk2"/>
                </a:solidFill>
              </a:rPr>
              <a:t>- sets the type of user interaction (radio button, text field, checkbox, etc)</a:t>
            </a:r>
            <a:endParaRPr sz="1100"/>
          </a:p>
        </p:txBody>
      </p:sp>
      <p:cxnSp>
        <p:nvCxnSpPr>
          <p:cNvPr id="367" name="Google Shape;367;p64"/>
          <p:cNvCxnSpPr/>
          <p:nvPr/>
        </p:nvCxnSpPr>
        <p:spPr>
          <a:xfrm flipH="1" rot="10800000">
            <a:off x="1939625" y="2690900"/>
            <a:ext cx="597000" cy="6675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p64"/>
          <p:cNvSpPr txBox="1"/>
          <p:nvPr/>
        </p:nvSpPr>
        <p:spPr>
          <a:xfrm>
            <a:off x="3003300" y="3397175"/>
            <a:ext cx="27237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E69138"/>
                </a:solidFill>
              </a:rPr>
              <a:t>id</a:t>
            </a:r>
            <a:r>
              <a:rPr lang="en" sz="1500">
                <a:solidFill>
                  <a:srgbClr val="F1C232"/>
                </a:solidFill>
              </a:rPr>
              <a:t> </a:t>
            </a:r>
            <a:r>
              <a:rPr lang="en" sz="1500">
                <a:solidFill>
                  <a:schemeClr val="dk2"/>
                </a:solidFill>
              </a:rPr>
              <a:t>- name unique to the page that is used to internally identify the input field by CSS and JavaScript</a:t>
            </a:r>
            <a:endParaRPr sz="1100"/>
          </a:p>
        </p:txBody>
      </p:sp>
      <p:cxnSp>
        <p:nvCxnSpPr>
          <p:cNvPr id="369" name="Google Shape;369;p64"/>
          <p:cNvCxnSpPr/>
          <p:nvPr/>
        </p:nvCxnSpPr>
        <p:spPr>
          <a:xfrm rot="10800000">
            <a:off x="3777675" y="2690850"/>
            <a:ext cx="314400" cy="6597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64"/>
          <p:cNvCxnSpPr/>
          <p:nvPr/>
        </p:nvCxnSpPr>
        <p:spPr>
          <a:xfrm rot="10800000">
            <a:off x="5977475" y="2564850"/>
            <a:ext cx="895500" cy="237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64"/>
          <p:cNvSpPr txBox="1"/>
          <p:nvPr/>
        </p:nvSpPr>
        <p:spPr>
          <a:xfrm>
            <a:off x="1043275" y="1067000"/>
            <a:ext cx="5436000" cy="41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4125"/>
                </a:solidFill>
                <a:latin typeface="Verdana"/>
                <a:ea typeface="Verdana"/>
                <a:cs typeface="Verdana"/>
                <a:sym typeface="Verdana"/>
              </a:rPr>
              <a:t>&lt;form action=”/reservations” method=”POST”&gt;</a:t>
            </a:r>
            <a:endParaRPr sz="1500">
              <a:solidFill>
                <a:srgbClr val="CC412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2" name="Google Shape;372;p64"/>
          <p:cNvSpPr txBox="1"/>
          <p:nvPr/>
        </p:nvSpPr>
        <p:spPr>
          <a:xfrm>
            <a:off x="6479275" y="173763"/>
            <a:ext cx="2657700" cy="18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The form tag has 2 required elements:</a:t>
            </a:r>
            <a:endParaRPr sz="15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4125"/>
                </a:solidFill>
              </a:rPr>
              <a:t>action</a:t>
            </a:r>
            <a:r>
              <a:rPr lang="en" sz="1500">
                <a:solidFill>
                  <a:schemeClr val="dk2"/>
                </a:solidFill>
              </a:rPr>
              <a:t>=”url”</a:t>
            </a:r>
            <a:endParaRPr sz="15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4125"/>
                </a:solidFill>
              </a:rPr>
              <a:t>method</a:t>
            </a:r>
            <a:r>
              <a:rPr lang="en" sz="1500">
                <a:solidFill>
                  <a:schemeClr val="dk2"/>
                </a:solidFill>
              </a:rPr>
              <a:t>=”http_method”</a:t>
            </a:r>
            <a:endParaRPr sz="15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(GET or POST)    </a:t>
            </a:r>
            <a:endParaRPr sz="1000"/>
          </a:p>
        </p:txBody>
      </p:sp>
      <p:sp>
        <p:nvSpPr>
          <p:cNvPr id="373" name="Google Shape;373;p64"/>
          <p:cNvSpPr/>
          <p:nvPr/>
        </p:nvSpPr>
        <p:spPr>
          <a:xfrm>
            <a:off x="526625" y="1024875"/>
            <a:ext cx="6064800" cy="457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64"/>
          <p:cNvSpPr txBox="1"/>
          <p:nvPr/>
        </p:nvSpPr>
        <p:spPr>
          <a:xfrm>
            <a:off x="6401950" y="2045225"/>
            <a:ext cx="272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E69138"/>
                </a:solidFill>
              </a:rPr>
              <a:t>name </a:t>
            </a:r>
            <a:r>
              <a:rPr lang="en" sz="1500">
                <a:solidFill>
                  <a:schemeClr val="dk2"/>
                </a:solidFill>
              </a:rPr>
              <a:t>- This is the name of the value that gets sent to the server, sent via the query string, or in the request body</a:t>
            </a:r>
            <a:endParaRPr sz="1100"/>
          </a:p>
        </p:txBody>
      </p:sp>
      <p:pic>
        <p:nvPicPr>
          <p:cNvPr id="375" name="Google Shape;37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5202" y="3777725"/>
            <a:ext cx="3223198" cy="1295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5"/>
          <p:cNvSpPr txBox="1"/>
          <p:nvPr/>
        </p:nvSpPr>
        <p:spPr>
          <a:xfrm>
            <a:off x="1119475" y="15180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FORMS</a:t>
            </a:r>
            <a:endParaRPr sz="4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tagline.png" id="381" name="Google Shape;3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5"/>
          <p:cNvPicPr preferRelativeResize="0"/>
          <p:nvPr/>
        </p:nvPicPr>
        <p:blipFill rotWithShape="1">
          <a:blip r:embed="rId4">
            <a:alphaModFix/>
          </a:blip>
          <a:srcRect b="9330" l="1872" r="54983" t="7364"/>
          <a:stretch/>
        </p:blipFill>
        <p:spPr>
          <a:xfrm>
            <a:off x="725250" y="1634402"/>
            <a:ext cx="5754152" cy="1900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3" name="Google Shape;383;p65"/>
          <p:cNvSpPr txBox="1"/>
          <p:nvPr/>
        </p:nvSpPr>
        <p:spPr>
          <a:xfrm>
            <a:off x="0" y="0"/>
            <a:ext cx="99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65"/>
          <p:cNvSpPr txBox="1"/>
          <p:nvPr/>
        </p:nvSpPr>
        <p:spPr>
          <a:xfrm>
            <a:off x="0" y="3742625"/>
            <a:ext cx="3009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E69138"/>
                </a:solidFill>
              </a:rPr>
              <a:t>type </a:t>
            </a:r>
            <a:r>
              <a:rPr lang="en" sz="1500">
                <a:solidFill>
                  <a:schemeClr val="dk2"/>
                </a:solidFill>
              </a:rPr>
              <a:t>- sets the type of user interaction (radio button, text field, checkbox, etc)</a:t>
            </a:r>
            <a:endParaRPr sz="1100"/>
          </a:p>
        </p:txBody>
      </p:sp>
      <p:cxnSp>
        <p:nvCxnSpPr>
          <p:cNvPr id="385" name="Google Shape;385;p65"/>
          <p:cNvCxnSpPr/>
          <p:nvPr/>
        </p:nvCxnSpPr>
        <p:spPr>
          <a:xfrm flipH="1" rot="10800000">
            <a:off x="2180225" y="3224175"/>
            <a:ext cx="429900" cy="5682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Google Shape;386;p65"/>
          <p:cNvSpPr txBox="1"/>
          <p:nvPr/>
        </p:nvSpPr>
        <p:spPr>
          <a:xfrm>
            <a:off x="3231900" y="3930575"/>
            <a:ext cx="32475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E69138"/>
                </a:solidFill>
              </a:rPr>
              <a:t>id</a:t>
            </a:r>
            <a:r>
              <a:rPr lang="en" sz="1500">
                <a:solidFill>
                  <a:srgbClr val="F1C232"/>
                </a:solidFill>
              </a:rPr>
              <a:t> </a:t>
            </a:r>
            <a:r>
              <a:rPr lang="en" sz="1500">
                <a:solidFill>
                  <a:schemeClr val="dk2"/>
                </a:solidFill>
              </a:rPr>
              <a:t>- name unique to the page that is used to internally identify the input field by CSS and JavaScript</a:t>
            </a:r>
            <a:endParaRPr sz="1100"/>
          </a:p>
        </p:txBody>
      </p:sp>
      <p:cxnSp>
        <p:nvCxnSpPr>
          <p:cNvPr id="387" name="Google Shape;387;p65"/>
          <p:cNvCxnSpPr/>
          <p:nvPr/>
        </p:nvCxnSpPr>
        <p:spPr>
          <a:xfrm rot="10800000">
            <a:off x="3899850" y="3239525"/>
            <a:ext cx="429900" cy="7371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65"/>
          <p:cNvSpPr txBox="1"/>
          <p:nvPr/>
        </p:nvSpPr>
        <p:spPr>
          <a:xfrm>
            <a:off x="6059675" y="3522200"/>
            <a:ext cx="30093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E69138"/>
                </a:solidFill>
              </a:rPr>
              <a:t>No, seriously!!</a:t>
            </a:r>
            <a:r>
              <a:rPr b="1" lang="en" sz="1300">
                <a:solidFill>
                  <a:schemeClr val="accent4"/>
                </a:solidFill>
              </a:rPr>
              <a:t> </a:t>
            </a:r>
            <a:r>
              <a:rPr b="1" lang="en" sz="1300">
                <a:solidFill>
                  <a:schemeClr val="accent4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Only form elements with a </a:t>
            </a:r>
            <a:r>
              <a:rPr b="1" lang="en" sz="13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en" sz="1300">
                <a:solidFill>
                  <a:schemeClr val="accent4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attribute will have their values passed when submitting a form.</a:t>
            </a:r>
            <a:endParaRPr b="1" sz="1300">
              <a:solidFill>
                <a:schemeClr val="accent4"/>
              </a:solidFill>
            </a:endParaRPr>
          </a:p>
        </p:txBody>
      </p:sp>
      <p:cxnSp>
        <p:nvCxnSpPr>
          <p:cNvPr id="389" name="Google Shape;389;p65"/>
          <p:cNvCxnSpPr/>
          <p:nvPr/>
        </p:nvCxnSpPr>
        <p:spPr>
          <a:xfrm flipH="1">
            <a:off x="5371225" y="2663575"/>
            <a:ext cx="1448100" cy="3495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0" name="Google Shape;390;p65"/>
          <p:cNvSpPr txBox="1"/>
          <p:nvPr/>
        </p:nvSpPr>
        <p:spPr>
          <a:xfrm>
            <a:off x="1043275" y="1600400"/>
            <a:ext cx="5436000" cy="41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4125"/>
                </a:solidFill>
                <a:latin typeface="Verdana"/>
                <a:ea typeface="Verdana"/>
                <a:cs typeface="Verdana"/>
                <a:sym typeface="Verdana"/>
              </a:rPr>
              <a:t>&lt;form action=”/reservations” method=”POST”&gt;</a:t>
            </a:r>
            <a:endParaRPr sz="1500">
              <a:solidFill>
                <a:srgbClr val="CC412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1" name="Google Shape;391;p65"/>
          <p:cNvSpPr txBox="1"/>
          <p:nvPr/>
        </p:nvSpPr>
        <p:spPr>
          <a:xfrm>
            <a:off x="6479275" y="173763"/>
            <a:ext cx="2657700" cy="18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The form tag has 2 required elements:</a:t>
            </a:r>
            <a:endParaRPr sz="15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4125"/>
                </a:solidFill>
              </a:rPr>
              <a:t>action</a:t>
            </a:r>
            <a:r>
              <a:rPr lang="en" sz="1500">
                <a:solidFill>
                  <a:schemeClr val="dk2"/>
                </a:solidFill>
              </a:rPr>
              <a:t>=”url”</a:t>
            </a:r>
            <a:endParaRPr sz="15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4125"/>
                </a:solidFill>
              </a:rPr>
              <a:t>method</a:t>
            </a:r>
            <a:r>
              <a:rPr lang="en" sz="1500">
                <a:solidFill>
                  <a:schemeClr val="dk2"/>
                </a:solidFill>
              </a:rPr>
              <a:t>=”http_method”</a:t>
            </a:r>
            <a:endParaRPr sz="15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(GET or POST)    </a:t>
            </a:r>
            <a:endParaRPr sz="1000"/>
          </a:p>
        </p:txBody>
      </p:sp>
      <p:sp>
        <p:nvSpPr>
          <p:cNvPr id="392" name="Google Shape;392;p65"/>
          <p:cNvSpPr/>
          <p:nvPr/>
        </p:nvSpPr>
        <p:spPr>
          <a:xfrm>
            <a:off x="526625" y="1482072"/>
            <a:ext cx="6064800" cy="533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65"/>
          <p:cNvSpPr txBox="1"/>
          <p:nvPr/>
        </p:nvSpPr>
        <p:spPr>
          <a:xfrm>
            <a:off x="6401950" y="2045225"/>
            <a:ext cx="272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E69138"/>
                </a:solidFill>
              </a:rPr>
              <a:t>name </a:t>
            </a:r>
            <a:r>
              <a:rPr lang="en" sz="1500">
                <a:solidFill>
                  <a:schemeClr val="dk2"/>
                </a:solidFill>
              </a:rPr>
              <a:t>- This is the name of the value that gets sent to the server, sent via the query string, or in the request body</a:t>
            </a:r>
            <a:endParaRPr sz="1100"/>
          </a:p>
        </p:txBody>
      </p:sp>
      <p:grpSp>
        <p:nvGrpSpPr>
          <p:cNvPr id="394" name="Google Shape;394;p65"/>
          <p:cNvGrpSpPr/>
          <p:nvPr/>
        </p:nvGrpSpPr>
        <p:grpSpPr>
          <a:xfrm>
            <a:off x="87750" y="173775"/>
            <a:ext cx="3810900" cy="2804850"/>
            <a:chOff x="87750" y="173775"/>
            <a:chExt cx="3810900" cy="2804850"/>
          </a:xfrm>
        </p:grpSpPr>
        <p:sp>
          <p:nvSpPr>
            <p:cNvPr id="395" name="Google Shape;395;p65"/>
            <p:cNvSpPr txBox="1"/>
            <p:nvPr/>
          </p:nvSpPr>
          <p:spPr>
            <a:xfrm>
              <a:off x="87750" y="173775"/>
              <a:ext cx="22857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500">
                  <a:solidFill>
                    <a:srgbClr val="CC4125"/>
                  </a:solidFill>
                </a:rPr>
                <a:t>Make sure the “for” attribute on the </a:t>
              </a:r>
              <a:r>
                <a:rPr b="1" lang="en" sz="1500">
                  <a:solidFill>
                    <a:srgbClr val="CC4125"/>
                  </a:solidFill>
                </a:rPr>
                <a:t>label </a:t>
              </a:r>
              <a:r>
                <a:rPr lang="en" sz="1500">
                  <a:solidFill>
                    <a:srgbClr val="CC4125"/>
                  </a:solidFill>
                </a:rPr>
                <a:t>element matches the “id” on the corresponding </a:t>
              </a:r>
              <a:r>
                <a:rPr b="1" lang="en" sz="1500">
                  <a:solidFill>
                    <a:srgbClr val="CC4125"/>
                  </a:solidFill>
                </a:rPr>
                <a:t>input </a:t>
              </a:r>
              <a:r>
                <a:rPr lang="en" sz="1500">
                  <a:solidFill>
                    <a:srgbClr val="CC4125"/>
                  </a:solidFill>
                </a:rPr>
                <a:t>tag.</a:t>
              </a:r>
              <a:endParaRPr sz="1100">
                <a:solidFill>
                  <a:srgbClr val="CC4125"/>
                </a:solidFill>
              </a:endParaRPr>
            </a:p>
          </p:txBody>
        </p:sp>
        <p:cxnSp>
          <p:nvCxnSpPr>
            <p:cNvPr id="396" name="Google Shape;396;p65"/>
            <p:cNvCxnSpPr/>
            <p:nvPr/>
          </p:nvCxnSpPr>
          <p:spPr>
            <a:xfrm flipH="1" rot="-5400000">
              <a:off x="1133250" y="1026100"/>
              <a:ext cx="2340900" cy="1063200"/>
            </a:xfrm>
            <a:prstGeom prst="curvedConnector3">
              <a:avLst>
                <a:gd fmla="val 9174" name="adj1"/>
              </a:avLst>
            </a:prstGeom>
            <a:noFill/>
            <a:ln cap="flat" cmpd="sng" w="38100">
              <a:solidFill>
                <a:srgbClr val="CC41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65"/>
            <p:cNvCxnSpPr>
              <a:stCxn id="395" idx="3"/>
            </p:cNvCxnSpPr>
            <p:nvPr/>
          </p:nvCxnSpPr>
          <p:spPr>
            <a:xfrm>
              <a:off x="2373450" y="912525"/>
              <a:ext cx="1525200" cy="2066100"/>
            </a:xfrm>
            <a:prstGeom prst="curvedConnector2">
              <a:avLst/>
            </a:prstGeom>
            <a:noFill/>
            <a:ln cap="flat" cmpd="sng" w="38100">
              <a:solidFill>
                <a:srgbClr val="CC412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6"/>
          <p:cNvSpPr txBox="1"/>
          <p:nvPr/>
        </p:nvSpPr>
        <p:spPr>
          <a:xfrm>
            <a:off x="1119475" y="15180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INPUTS</a:t>
            </a:r>
            <a:endParaRPr sz="4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tagline.png" id="403" name="Google Shape;40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6"/>
          <p:cNvPicPr preferRelativeResize="0"/>
          <p:nvPr/>
        </p:nvPicPr>
        <p:blipFill rotWithShape="1">
          <a:blip r:embed="rId4">
            <a:alphaModFix/>
          </a:blip>
          <a:srcRect b="3851" l="1382" r="50438" t="3555"/>
          <a:stretch/>
        </p:blipFill>
        <p:spPr>
          <a:xfrm>
            <a:off x="2304475" y="1216925"/>
            <a:ext cx="4535050" cy="3226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7"/>
          <p:cNvSpPr txBox="1"/>
          <p:nvPr>
            <p:ph idx="1" type="body"/>
          </p:nvPr>
        </p:nvSpPr>
        <p:spPr>
          <a:xfrm>
            <a:off x="311700" y="695275"/>
            <a:ext cx="4260300" cy="14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11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73"/>
              <a:buAutoNum type="arabicPeriod"/>
            </a:pPr>
            <a:r>
              <a:rPr lang="en" sz="1772"/>
              <a:t>In the VS Code file explorer pane, right click in the site folder and select "New File."</a:t>
            </a:r>
            <a:endParaRPr sz="1772"/>
          </a:p>
        </p:txBody>
      </p:sp>
      <p:sp>
        <p:nvSpPr>
          <p:cNvPr id="410" name="Google Shape;410;p67"/>
          <p:cNvSpPr txBox="1"/>
          <p:nvPr>
            <p:ph type="title"/>
          </p:nvPr>
        </p:nvSpPr>
        <p:spPr>
          <a:xfrm>
            <a:off x="0" y="86425"/>
            <a:ext cx="9144000" cy="572700"/>
          </a:xfrm>
          <a:prstGeom prst="rect">
            <a:avLst/>
          </a:prstGeom>
          <a:solidFill>
            <a:srgbClr val="00B6FF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Let’s head back to the code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411" name="Google Shape;411;p67"/>
          <p:cNvPicPr preferRelativeResize="0"/>
          <p:nvPr/>
        </p:nvPicPr>
        <p:blipFill rotWithShape="1">
          <a:blip r:embed="rId3">
            <a:alphaModFix/>
          </a:blip>
          <a:srcRect b="44118" l="0" r="0" t="0"/>
          <a:stretch/>
        </p:blipFill>
        <p:spPr>
          <a:xfrm>
            <a:off x="472800" y="1971175"/>
            <a:ext cx="3653861" cy="244517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7"/>
          <p:cNvSpPr txBox="1"/>
          <p:nvPr/>
        </p:nvSpPr>
        <p:spPr>
          <a:xfrm>
            <a:off x="5325350" y="695275"/>
            <a:ext cx="32994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72">
                <a:solidFill>
                  <a:schemeClr val="dk2"/>
                </a:solidFill>
              </a:rPr>
              <a:t>2.  You'll be prompted to enter a name for the file: Name the new file: reservations.html</a:t>
            </a:r>
            <a:endParaRPr/>
          </a:p>
        </p:txBody>
      </p:sp>
      <p:pic>
        <p:nvPicPr>
          <p:cNvPr id="413" name="Google Shape;413;p67"/>
          <p:cNvPicPr preferRelativeResize="0"/>
          <p:nvPr/>
        </p:nvPicPr>
        <p:blipFill rotWithShape="1">
          <a:blip r:embed="rId4">
            <a:alphaModFix/>
          </a:blip>
          <a:srcRect b="32249" l="0" r="0" t="0"/>
          <a:stretch/>
        </p:blipFill>
        <p:spPr>
          <a:xfrm>
            <a:off x="5105400" y="2199775"/>
            <a:ext cx="2617150" cy="19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1"/>
          <p:cNvSpPr txBox="1"/>
          <p:nvPr/>
        </p:nvSpPr>
        <p:spPr>
          <a:xfrm>
            <a:off x="5087150" y="334379"/>
            <a:ext cx="38922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sz="3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p41"/>
          <p:cNvSpPr txBox="1"/>
          <p:nvPr/>
        </p:nvSpPr>
        <p:spPr>
          <a:xfrm>
            <a:off x="5138300" y="1069075"/>
            <a:ext cx="38922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43434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VS Code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43434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HTML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43434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General Tags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43434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Semantic HTML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43434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CSS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43434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HTML form 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4" name="Google Shape;19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875" y="1438218"/>
            <a:ext cx="4297750" cy="2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8"/>
          <p:cNvSpPr txBox="1"/>
          <p:nvPr/>
        </p:nvSpPr>
        <p:spPr>
          <a:xfrm>
            <a:off x="1119475" y="166875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BOOK &amp; CHEAT SHEET</a:t>
            </a:r>
            <a:endParaRPr sz="4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4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https://v2-3-techelevator-book.netlify.app/content/intro-html-css.html</a:t>
            </a:r>
            <a:br>
              <a:rPr lang="en"/>
            </a:br>
            <a:r>
              <a:rPr lang="en" sz="1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https://stuffandnonsense.co.uk/archives/css_specificity_wars.html</a:t>
            </a:r>
            <a:endParaRPr sz="1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https://htmlcheatsheet.com/</a:t>
            </a:r>
            <a:endParaRPr sz="1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https://htmlcheatsheet.com/css/</a:t>
            </a:r>
            <a:endParaRPr sz="1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tagline.png" id="419" name="Google Shape;419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9"/>
          <p:cNvSpPr txBox="1"/>
          <p:nvPr/>
        </p:nvSpPr>
        <p:spPr>
          <a:xfrm>
            <a:off x="1119475" y="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STUDENT EXERCISE</a:t>
            </a:r>
            <a:endParaRPr sz="4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tagline.png" id="425" name="Google Shape;42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25" y="752500"/>
            <a:ext cx="4482876" cy="3901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7" name="Google Shape;427;p69"/>
          <p:cNvPicPr preferRelativeResize="0"/>
          <p:nvPr/>
        </p:nvPicPr>
        <p:blipFill rotWithShape="1">
          <a:blip r:embed="rId5">
            <a:alphaModFix/>
          </a:blip>
          <a:srcRect b="0" l="0" r="41663" t="0"/>
          <a:stretch/>
        </p:blipFill>
        <p:spPr>
          <a:xfrm>
            <a:off x="4941655" y="1958400"/>
            <a:ext cx="2896001" cy="18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0"/>
          <p:cNvSpPr txBox="1"/>
          <p:nvPr/>
        </p:nvSpPr>
        <p:spPr>
          <a:xfrm>
            <a:off x="439675" y="1373500"/>
            <a:ext cx="85668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HAPPY</a:t>
            </a:r>
            <a:br>
              <a:rPr lang="en" sz="4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4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CODING!</a:t>
            </a:r>
            <a:endParaRPr b="1" sz="4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/>
          <p:nvPr/>
        </p:nvSpPr>
        <p:spPr>
          <a:xfrm>
            <a:off x="1119475" y="166875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HTML</a:t>
            </a:r>
            <a:endParaRPr sz="4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tagline.png" id="200" name="Google Shape;2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3"/>
          <p:cNvSpPr txBox="1"/>
          <p:nvPr/>
        </p:nvSpPr>
        <p:spPr>
          <a:xfrm>
            <a:off x="1119475" y="15180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HTML / CSS / JS</a:t>
            </a:r>
            <a:endParaRPr sz="4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tagline.png" id="206" name="Google Shape;2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3"/>
          <p:cNvPicPr preferRelativeResize="0"/>
          <p:nvPr/>
        </p:nvPicPr>
        <p:blipFill rotWithShape="1">
          <a:blip r:embed="rId4">
            <a:alphaModFix/>
          </a:blip>
          <a:srcRect b="10249" l="0" r="0" t="0"/>
          <a:stretch/>
        </p:blipFill>
        <p:spPr>
          <a:xfrm>
            <a:off x="3017688" y="1078450"/>
            <a:ext cx="3243075" cy="351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4"/>
          <p:cNvSpPr txBox="1"/>
          <p:nvPr>
            <p:ph idx="1" type="body"/>
          </p:nvPr>
        </p:nvSpPr>
        <p:spPr>
          <a:xfrm>
            <a:off x="311700" y="1050900"/>
            <a:ext cx="8520600" cy="32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HTML is </a:t>
            </a:r>
            <a:r>
              <a:rPr b="1" lang="en"/>
              <a:t>the</a:t>
            </a:r>
            <a:r>
              <a:rPr lang="en"/>
              <a:t> standard markup language for Web Pages.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"/>
              <a:t>HTML defines the structure of a web page</a:t>
            </a:r>
            <a:r>
              <a:rPr b="1" lang="en"/>
              <a:t>.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HTML defines a document that </a:t>
            </a:r>
            <a:r>
              <a:rPr b="1" lang="en"/>
              <a:t>will be displayed</a:t>
            </a:r>
            <a:r>
              <a:rPr lang="en"/>
              <a:t> by a web browser (aka rendered). 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HTML uses &lt;&gt; </a:t>
            </a:r>
            <a:r>
              <a:rPr b="1" i="1" lang="en"/>
              <a:t>tags</a:t>
            </a:r>
            <a:r>
              <a:rPr lang="en"/>
              <a:t> to represent </a:t>
            </a:r>
            <a:r>
              <a:rPr b="1" i="1" lang="en"/>
              <a:t>elements</a:t>
            </a:r>
            <a:r>
              <a:rPr lang="en"/>
              <a:t> that are the building blocks for a web page.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HTML </a:t>
            </a:r>
            <a:r>
              <a:rPr b="1" lang="en"/>
              <a:t>elements </a:t>
            </a:r>
            <a:r>
              <a:rPr lang="en"/>
              <a:t>tell the browser how to display the content</a:t>
            </a:r>
            <a:endParaRPr/>
          </a:p>
        </p:txBody>
      </p:sp>
      <p:sp>
        <p:nvSpPr>
          <p:cNvPr id="213" name="Google Shape;213;p44"/>
          <p:cNvSpPr txBox="1"/>
          <p:nvPr/>
        </p:nvSpPr>
        <p:spPr>
          <a:xfrm>
            <a:off x="0" y="151800"/>
            <a:ext cx="9144000" cy="844800"/>
          </a:xfrm>
          <a:prstGeom prst="rect">
            <a:avLst/>
          </a:prstGeom>
          <a:solidFill>
            <a:srgbClr val="00B6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HyperText Markup Language</a:t>
            </a:r>
            <a:endParaRPr sz="38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5"/>
          <p:cNvSpPr txBox="1"/>
          <p:nvPr/>
        </p:nvSpPr>
        <p:spPr>
          <a:xfrm>
            <a:off x="1119475" y="15180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HTML DOCUMENTS</a:t>
            </a:r>
            <a:endParaRPr sz="4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tagline.png"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701" y="1294175"/>
            <a:ext cx="3243893" cy="28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/>
        </p:nvSpPr>
        <p:spPr>
          <a:xfrm>
            <a:off x="4039375" y="1022675"/>
            <a:ext cx="5012100" cy="3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An HTML document must start with the Document Type Declaration.</a:t>
            </a:r>
            <a:r>
              <a:rPr lang="en">
                <a:solidFill>
                  <a:srgbClr val="CC4125"/>
                </a:solidFill>
              </a:rPr>
              <a:t>The declaration is not an HTML tag. It is "information" to the browser about what document type to expect.</a:t>
            </a:r>
            <a:endParaRPr>
              <a:solidFill>
                <a:srgbClr val="CC41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The HTML document begins with &lt;html&gt; and ends with &lt;/html&gt; It is the "root" element. Every other element on the page should be a "descendant" of this element, meaning it's nested underneath, like a folder inside another folder.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The &lt;head&gt; </a:t>
            </a:r>
            <a:r>
              <a:rPr lang="en">
                <a:solidFill>
                  <a:srgbClr val="674EA7"/>
                </a:solidFill>
              </a:rPr>
              <a:t>Contains </a:t>
            </a:r>
            <a:r>
              <a:rPr i="1" lang="en">
                <a:solidFill>
                  <a:srgbClr val="674EA7"/>
                </a:solidFill>
              </a:rPr>
              <a:t>meta </a:t>
            </a:r>
            <a:r>
              <a:rPr lang="en">
                <a:solidFill>
                  <a:srgbClr val="674EA7"/>
                </a:solidFill>
              </a:rPr>
              <a:t>information about the document and defines other files you want to include on the page, such as JavaScript or CSS.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The visible part of the document is between the &lt;body&gt; and &lt;/body&gt;. There can only be one.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222" name="Google Shape;222;p45"/>
          <p:cNvSpPr txBox="1"/>
          <p:nvPr/>
        </p:nvSpPr>
        <p:spPr>
          <a:xfrm>
            <a:off x="567800" y="4205863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 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child elements of the 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element.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 txBox="1"/>
          <p:nvPr/>
        </p:nvSpPr>
        <p:spPr>
          <a:xfrm>
            <a:off x="1119475" y="15180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HTML STRUCTURE</a:t>
            </a:r>
            <a:endParaRPr sz="4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tagline.png" id="228" name="Google Shape;2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700" y="1337175"/>
            <a:ext cx="4639601" cy="26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7"/>
          <p:cNvSpPr txBox="1"/>
          <p:nvPr>
            <p:ph type="title"/>
          </p:nvPr>
        </p:nvSpPr>
        <p:spPr>
          <a:xfrm>
            <a:off x="0" y="187300"/>
            <a:ext cx="9144000" cy="572700"/>
          </a:xfrm>
          <a:prstGeom prst="rect">
            <a:avLst/>
          </a:prstGeom>
          <a:solidFill>
            <a:srgbClr val="00B6FF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HTML: Tags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5" name="Google Shape;235;p47"/>
          <p:cNvSpPr txBox="1"/>
          <p:nvPr>
            <p:ph idx="1" type="body"/>
          </p:nvPr>
        </p:nvSpPr>
        <p:spPr>
          <a:xfrm>
            <a:off x="311700" y="860850"/>
            <a:ext cx="8520600" cy="39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HTML tags define elements on a page. 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HTML tags are identified by &lt;&gt; and have both a </a:t>
            </a:r>
            <a:r>
              <a:rPr lang="en" sz="1600">
                <a:solidFill>
                  <a:srgbClr val="0000FF"/>
                </a:solidFill>
              </a:rPr>
              <a:t>opening </a:t>
            </a:r>
            <a:r>
              <a:rPr lang="en" sz="1600"/>
              <a:t>and </a:t>
            </a:r>
            <a:r>
              <a:rPr lang="en" sz="1600">
                <a:solidFill>
                  <a:srgbClr val="9900FF"/>
                </a:solidFill>
              </a:rPr>
              <a:t>closing tag</a:t>
            </a:r>
            <a:endParaRPr sz="1600"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&lt;div&gt;</a:t>
            </a:r>
            <a:r>
              <a:rPr lang="en">
                <a:solidFill>
                  <a:srgbClr val="9900FF"/>
                </a:solidFill>
              </a:rPr>
              <a:t>&lt;/div&gt;</a:t>
            </a:r>
            <a:endParaRPr>
              <a:solidFill>
                <a:srgbClr val="9900FF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Some tags don't have any content between them. If that's the case, you don't need a closing tag. It is </a:t>
            </a:r>
            <a:r>
              <a:rPr b="1" lang="en" sz="1600">
                <a:solidFill>
                  <a:srgbClr val="FF9900"/>
                </a:solidFill>
              </a:rPr>
              <a:t>self closing</a:t>
            </a:r>
            <a:r>
              <a:rPr b="1" lang="en" sz="1600"/>
              <a:t>,</a:t>
            </a:r>
            <a:r>
              <a:rPr lang="en" sz="1600"/>
              <a:t> meaning they can be opened and closed in the same tag.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		&lt;img src=”myimage.jpg” </a:t>
            </a:r>
            <a:r>
              <a:rPr b="1" lang="en" sz="1600">
                <a:solidFill>
                  <a:srgbClr val="FF9900"/>
                </a:solidFill>
              </a:rPr>
              <a:t>/&gt;</a:t>
            </a:r>
            <a:endParaRPr b="1" sz="16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00ADEE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